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591A44-41D0-49E6-B552-37A126FA056E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8A2E5-C275-4F37-965E-09ADC72BB7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Maternal Health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</a:rPr>
              <a:t>are and Practices of Hill </a:t>
            </a:r>
            <a:r>
              <a:rPr lang="en-US" sz="3600" b="1" dirty="0" err="1" smtClean="0">
                <a:solidFill>
                  <a:srgbClr val="FF0000"/>
                </a:solidFill>
              </a:rPr>
              <a:t>Korwa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00B0F0"/>
                </a:solidFill>
              </a:rPr>
              <a:t/>
            </a:r>
            <a:br>
              <a:rPr lang="en-US" sz="2000" b="1" dirty="0" smtClean="0">
                <a:solidFill>
                  <a:srgbClr val="00B0F0"/>
                </a:solidFill>
              </a:rPr>
            </a:br>
            <a:r>
              <a:rPr lang="en-US" sz="2000" b="1" dirty="0" smtClean="0">
                <a:solidFill>
                  <a:srgbClr val="00B0F0"/>
                </a:solidFill>
              </a:rPr>
              <a:t/>
            </a:r>
            <a:br>
              <a:rPr lang="en-US" sz="2000" b="1" dirty="0" smtClean="0">
                <a:solidFill>
                  <a:srgbClr val="00B0F0"/>
                </a:solidFill>
              </a:rPr>
            </a:b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en-US" sz="2800" b="1" i="1" u="sng" dirty="0" smtClean="0">
                <a:solidFill>
                  <a:srgbClr val="7030A0"/>
                </a:solidFill>
              </a:rPr>
              <a:t>Introduction</a:t>
            </a:r>
            <a:r>
              <a:rPr lang="en-US" sz="1800" b="1" i="1" u="sng" dirty="0" smtClean="0">
                <a:solidFill>
                  <a:srgbClr val="7030A0"/>
                </a:solidFill>
              </a:rPr>
              <a:t>  </a:t>
            </a:r>
            <a:r>
              <a:rPr lang="en-US" sz="1800" b="1" i="1" dirty="0" smtClean="0">
                <a:solidFill>
                  <a:srgbClr val="7030A0"/>
                </a:solidFill>
              </a:rPr>
              <a:t>:   </a:t>
            </a:r>
          </a:p>
          <a:p>
            <a:pPr algn="just"/>
            <a:r>
              <a:rPr lang="en-US" sz="1800" dirty="0" smtClean="0">
                <a:solidFill>
                  <a:srgbClr val="002060"/>
                </a:solidFill>
              </a:rPr>
              <a:t>                                                                                   </a:t>
            </a:r>
            <a:r>
              <a:rPr lang="en-US" sz="1800" dirty="0" smtClean="0">
                <a:solidFill>
                  <a:srgbClr val="92D050"/>
                </a:solidFill>
              </a:rPr>
              <a:t>Hill </a:t>
            </a:r>
            <a:r>
              <a:rPr lang="en-US" sz="1800" dirty="0" err="1" smtClean="0">
                <a:solidFill>
                  <a:srgbClr val="92D050"/>
                </a:solidFill>
              </a:rPr>
              <a:t>Korwa</a:t>
            </a:r>
            <a:r>
              <a:rPr lang="en-US" sz="1800" dirty="0" smtClean="0">
                <a:solidFill>
                  <a:srgbClr val="92D050"/>
                </a:solidFill>
              </a:rPr>
              <a:t> is one of the five particularly vulnerable tribal group of Chhattisgarh. Hill </a:t>
            </a:r>
            <a:r>
              <a:rPr lang="en-US" sz="1800" dirty="0" err="1" smtClean="0">
                <a:solidFill>
                  <a:srgbClr val="92D050"/>
                </a:solidFill>
              </a:rPr>
              <a:t>Korwa</a:t>
            </a:r>
            <a:r>
              <a:rPr lang="en-US" sz="1800" dirty="0" smtClean="0">
                <a:solidFill>
                  <a:srgbClr val="92D050"/>
                </a:solidFill>
              </a:rPr>
              <a:t> named as PVTG  because of certain features(1)Extreme Poverty(2) Low level of Literacy(3) Primitive Technology(4)Declining Population.  </a:t>
            </a:r>
          </a:p>
          <a:p>
            <a:pPr algn="just"/>
            <a:endParaRPr lang="en-US" sz="1800" dirty="0" smtClean="0">
              <a:solidFill>
                <a:srgbClr val="FFFF00"/>
              </a:solidFill>
            </a:endParaRPr>
          </a:p>
          <a:p>
            <a:pPr algn="just"/>
            <a:endParaRPr lang="en-US" sz="1800" dirty="0" smtClean="0">
              <a:solidFill>
                <a:srgbClr val="FFFF00"/>
              </a:solidFill>
            </a:endParaRPr>
          </a:p>
          <a:p>
            <a:endParaRPr lang="en-US" sz="1800" dirty="0">
              <a:solidFill>
                <a:srgbClr val="00B0F0"/>
              </a:solidFill>
            </a:endParaRPr>
          </a:p>
        </p:txBody>
      </p:sp>
      <p:pic>
        <p:nvPicPr>
          <p:cNvPr id="4" name="Picture 3" descr="I:\DCIM\101MSDCF\DSC025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2672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:\DCIM\101MSDCF\DSC02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191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US" sz="1800" dirty="0" smtClean="0">
              <a:solidFill>
                <a:srgbClr val="FF0000"/>
              </a:solidFill>
            </a:endParaRPr>
          </a:p>
          <a:p>
            <a:pPr algn="just"/>
            <a:r>
              <a:rPr lang="en-US" sz="2800" b="1" i="1" u="sng" dirty="0" smtClean="0">
                <a:solidFill>
                  <a:srgbClr val="7030A0"/>
                </a:solidFill>
              </a:rPr>
              <a:t>Methodology</a:t>
            </a:r>
            <a:endParaRPr lang="en-US" sz="2800" dirty="0" smtClean="0">
              <a:solidFill>
                <a:srgbClr val="7030A0"/>
              </a:solidFill>
            </a:endParaRPr>
          </a:p>
          <a:p>
            <a:pPr algn="just"/>
            <a:r>
              <a:rPr lang="en-US" sz="1800" dirty="0" smtClean="0">
                <a:solidFill>
                  <a:srgbClr val="00B0F0"/>
                </a:solidFill>
              </a:rPr>
              <a:t>The study was taken place in twelve villages of </a:t>
            </a:r>
            <a:r>
              <a:rPr lang="en-US" sz="1800" dirty="0" err="1" smtClean="0">
                <a:solidFill>
                  <a:srgbClr val="00B0F0"/>
                </a:solidFill>
              </a:rPr>
              <a:t>Bagicha</a:t>
            </a:r>
            <a:r>
              <a:rPr lang="en-US" sz="1800" dirty="0" smtClean="0">
                <a:solidFill>
                  <a:srgbClr val="00B0F0"/>
                </a:solidFill>
              </a:rPr>
              <a:t> and </a:t>
            </a:r>
            <a:r>
              <a:rPr lang="en-US" sz="1800" dirty="0" err="1" smtClean="0">
                <a:solidFill>
                  <a:srgbClr val="00B0F0"/>
                </a:solidFill>
              </a:rPr>
              <a:t>Manora</a:t>
            </a:r>
            <a:r>
              <a:rPr lang="en-US" sz="1800" dirty="0" smtClean="0">
                <a:solidFill>
                  <a:srgbClr val="00B0F0"/>
                </a:solidFill>
              </a:rPr>
              <a:t> blocks of </a:t>
            </a:r>
            <a:r>
              <a:rPr lang="en-US" sz="1800" dirty="0" err="1" smtClean="0">
                <a:solidFill>
                  <a:srgbClr val="00B0F0"/>
                </a:solidFill>
              </a:rPr>
              <a:t>Jashpur</a:t>
            </a:r>
            <a:r>
              <a:rPr lang="en-US" sz="1800" dirty="0" smtClean="0">
                <a:solidFill>
                  <a:srgbClr val="00B0F0"/>
                </a:solidFill>
              </a:rPr>
              <a:t> district.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</a:rPr>
              <a:t>The samples get collected by the purposive sampling method where only those women are interviewed who goes through the maternity phase.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</a:rPr>
              <a:t>The sample consists of 101 Hill </a:t>
            </a:r>
            <a:r>
              <a:rPr lang="en-US" sz="1800" dirty="0" err="1" smtClean="0">
                <a:solidFill>
                  <a:srgbClr val="00B0F0"/>
                </a:solidFill>
              </a:rPr>
              <a:t>Korwa</a:t>
            </a:r>
            <a:r>
              <a:rPr lang="en-US" sz="1800" dirty="0" smtClean="0">
                <a:solidFill>
                  <a:srgbClr val="00B0F0"/>
                </a:solidFill>
              </a:rPr>
              <a:t> women of 18 to 50 years age groups. 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</a:rPr>
              <a:t>Tool used for the data collection was  semi-structured interview-schedule, Questionnaire , interview guide and camera.</a:t>
            </a:r>
          </a:p>
          <a:p>
            <a:pPr algn="just"/>
            <a:r>
              <a:rPr lang="en-US" sz="1800" dirty="0" smtClean="0">
                <a:solidFill>
                  <a:srgbClr val="00B0F0"/>
                </a:solidFill>
              </a:rPr>
              <a:t>It was a Descriptive study.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762000"/>
            <a:ext cx="77724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i="1" u="sng" dirty="0" smtClean="0">
                <a:solidFill>
                  <a:srgbClr val="7030A0"/>
                </a:solidFill>
              </a:rPr>
              <a:t>Objectives</a:t>
            </a:r>
            <a:endParaRPr lang="en-US" b="1" i="1" u="sng" dirty="0" smtClean="0">
              <a:solidFill>
                <a:srgbClr val="7030A0"/>
              </a:solidFill>
            </a:endParaRPr>
          </a:p>
          <a:p>
            <a:pPr marL="342900" indent="-342900" algn="just">
              <a:buAutoNum type="arabicParenBoth"/>
            </a:pPr>
            <a:r>
              <a:rPr lang="en-US" dirty="0" smtClean="0">
                <a:solidFill>
                  <a:srgbClr val="00B0F0"/>
                </a:solidFill>
              </a:rPr>
              <a:t>Antenatal and Postnatal care, </a:t>
            </a:r>
          </a:p>
          <a:p>
            <a:pPr marL="342900" indent="-342900" algn="just">
              <a:buAutoNum type="arabicParenBoth"/>
            </a:pPr>
            <a:r>
              <a:rPr lang="en-US" dirty="0" smtClean="0">
                <a:solidFill>
                  <a:srgbClr val="00B0F0"/>
                </a:solidFill>
              </a:rPr>
              <a:t>Place of Child Birth, </a:t>
            </a:r>
          </a:p>
          <a:p>
            <a:pPr marL="342900" indent="-342900" algn="just">
              <a:buAutoNum type="arabicParenBoth"/>
            </a:pPr>
            <a:r>
              <a:rPr lang="en-US" dirty="0" smtClean="0">
                <a:solidFill>
                  <a:srgbClr val="00B0F0"/>
                </a:solidFill>
              </a:rPr>
              <a:t>Traditional practices  regarding Maternity 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7030A0"/>
                </a:solidFill>
              </a:rPr>
              <a:t>Result and Discussion</a:t>
            </a:r>
            <a:endParaRPr lang="en-US" b="1" i="1" u="sng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 smtClean="0">
                <a:solidFill>
                  <a:srgbClr val="7030A0"/>
                </a:solidFill>
              </a:rPr>
              <a:t>Antenatal and Postnatal care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73.3 percent respondents received ANC service by ANM during the field visits..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85.1 percent respondent are not been aware about the institutional delivery as well as the facility of cash incentives benefit of the government.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61.2 percent new born child get immunized.</a:t>
            </a:r>
          </a:p>
          <a:p>
            <a:r>
              <a:rPr lang="en-US" sz="2800" b="1" i="1" u="sng" dirty="0" smtClean="0">
                <a:solidFill>
                  <a:srgbClr val="7030A0"/>
                </a:solidFill>
              </a:rPr>
              <a:t>Place of Child Birth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92.1 percent Hill </a:t>
            </a:r>
            <a:r>
              <a:rPr lang="en-US" sz="1800" dirty="0" err="1" smtClean="0">
                <a:solidFill>
                  <a:srgbClr val="00B0F0"/>
                </a:solidFill>
              </a:rPr>
              <a:t>Korwa</a:t>
            </a:r>
            <a:r>
              <a:rPr lang="en-US" sz="1800" dirty="0" smtClean="0">
                <a:solidFill>
                  <a:srgbClr val="00B0F0"/>
                </a:solidFill>
              </a:rPr>
              <a:t> women give child birth at </a:t>
            </a:r>
            <a:r>
              <a:rPr lang="en-US" sz="1800" i="1" dirty="0" err="1" smtClean="0">
                <a:solidFill>
                  <a:srgbClr val="00B0F0"/>
                </a:solidFill>
              </a:rPr>
              <a:t>Kumba</a:t>
            </a:r>
            <a:r>
              <a:rPr lang="en-US" sz="1800" i="1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B0F0"/>
                </a:solidFill>
              </a:rPr>
              <a:t>Only 7.9 percent women prefers health centre for delivery.</a:t>
            </a:r>
          </a:p>
          <a:p>
            <a:r>
              <a:rPr lang="en-US" sz="2800" b="1" i="1" u="sng" dirty="0" smtClean="0">
                <a:solidFill>
                  <a:srgbClr val="7030A0"/>
                </a:solidFill>
              </a:rPr>
              <a:t>Traditional practices  regarding Maternity</a:t>
            </a:r>
          </a:p>
          <a:p>
            <a:r>
              <a:rPr lang="en-US" sz="1800" u="sng" dirty="0" smtClean="0">
                <a:solidFill>
                  <a:srgbClr val="00B0F0"/>
                </a:solidFill>
              </a:rPr>
              <a:t>Taboos</a:t>
            </a:r>
          </a:p>
          <a:p>
            <a:r>
              <a:rPr lang="en-US" sz="1800" u="sng" dirty="0" smtClean="0">
                <a:solidFill>
                  <a:srgbClr val="00B0F0"/>
                </a:solidFill>
              </a:rPr>
              <a:t>Coved Practices</a:t>
            </a:r>
          </a:p>
          <a:p>
            <a:endParaRPr lang="en-US" sz="1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u="sng" dirty="0" smtClean="0">
                <a:solidFill>
                  <a:srgbClr val="7030A0"/>
                </a:solidFill>
              </a:rPr>
              <a:t>Picture shows </a:t>
            </a:r>
            <a:r>
              <a:rPr lang="en-US" sz="2800" b="1" i="1" u="sng" dirty="0" err="1" smtClean="0">
                <a:solidFill>
                  <a:srgbClr val="7030A0"/>
                </a:solidFill>
              </a:rPr>
              <a:t>Kumba</a:t>
            </a:r>
            <a:r>
              <a:rPr lang="en-US" sz="2800" b="1" i="1" u="sng" dirty="0" smtClean="0">
                <a:solidFill>
                  <a:srgbClr val="7030A0"/>
                </a:solidFill>
              </a:rPr>
              <a:t> and ANM field visit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pic>
        <p:nvPicPr>
          <p:cNvPr id="7" name="Content Placeholder 6" descr="I:\DCIM\101MSDCF\DSC0255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51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:\DCIM\101MSDCF\DSC0256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14600"/>
            <a:ext cx="2438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:\DCIM\101MSDCF\DSC02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667000"/>
            <a:ext cx="2971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THANK YOU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3716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92D050"/>
                </a:solidFill>
              </a:rPr>
              <a:t>Dr. </a:t>
            </a:r>
            <a:r>
              <a:rPr lang="en-US" sz="1800" dirty="0" err="1" smtClean="0">
                <a:solidFill>
                  <a:srgbClr val="92D050"/>
                </a:solidFill>
              </a:rPr>
              <a:t>Rashmi</a:t>
            </a:r>
            <a:r>
              <a:rPr lang="en-US" sz="1800" dirty="0" smtClean="0">
                <a:solidFill>
                  <a:srgbClr val="92D050"/>
                </a:solidFill>
              </a:rPr>
              <a:t> </a:t>
            </a:r>
            <a:r>
              <a:rPr lang="en-US" sz="1800" dirty="0" err="1" smtClean="0">
                <a:solidFill>
                  <a:srgbClr val="92D050"/>
                </a:solidFill>
              </a:rPr>
              <a:t>Kujur</a:t>
            </a:r>
            <a:r>
              <a:rPr lang="en-US" sz="1800" dirty="0" smtClean="0">
                <a:solidFill>
                  <a:srgbClr val="92D050"/>
                </a:solidFill>
              </a:rPr>
              <a:t>,</a:t>
            </a:r>
          </a:p>
          <a:p>
            <a:pPr algn="ctr"/>
            <a:r>
              <a:rPr lang="en-US" sz="1800" dirty="0" smtClean="0">
                <a:solidFill>
                  <a:srgbClr val="92D050"/>
                </a:solidFill>
              </a:rPr>
              <a:t>Asst. </a:t>
            </a:r>
            <a:r>
              <a:rPr lang="en-US" sz="1800" dirty="0" err="1" smtClean="0">
                <a:solidFill>
                  <a:srgbClr val="92D050"/>
                </a:solidFill>
              </a:rPr>
              <a:t>Professor,Sociology</a:t>
            </a:r>
            <a:r>
              <a:rPr lang="en-US" sz="1800" dirty="0" smtClean="0">
                <a:solidFill>
                  <a:srgbClr val="92D050"/>
                </a:solidFill>
              </a:rPr>
              <a:t>,</a:t>
            </a:r>
          </a:p>
          <a:p>
            <a:pPr algn="ctr"/>
            <a:r>
              <a:rPr lang="en-US" sz="1800" dirty="0" smtClean="0">
                <a:solidFill>
                  <a:srgbClr val="92D050"/>
                </a:solidFill>
              </a:rPr>
              <a:t>Govt. Pt. </a:t>
            </a:r>
            <a:r>
              <a:rPr lang="en-US" sz="1800" dirty="0" err="1" smtClean="0">
                <a:solidFill>
                  <a:srgbClr val="92D050"/>
                </a:solidFill>
              </a:rPr>
              <a:t>S.C.Shukla</a:t>
            </a:r>
            <a:r>
              <a:rPr lang="en-US" sz="1800" dirty="0" smtClean="0">
                <a:solidFill>
                  <a:srgbClr val="92D050"/>
                </a:solidFill>
              </a:rPr>
              <a:t> College ,</a:t>
            </a:r>
            <a:r>
              <a:rPr lang="en-US" sz="1800" dirty="0" err="1" smtClean="0">
                <a:solidFill>
                  <a:srgbClr val="92D050"/>
                </a:solidFill>
              </a:rPr>
              <a:t>Dharsiwa</a:t>
            </a:r>
            <a:endParaRPr lang="en-US" sz="1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224</TotalTime>
  <Words>250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Maternal Health Care and Practices of Hill Korwa     </vt:lpstr>
      <vt:lpstr>Slide 2</vt:lpstr>
      <vt:lpstr>Result and Discussion</vt:lpstr>
      <vt:lpstr>Picture shows Kumba and ANM field visit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HEALTH CARE AND PRACTICES OF HILL KORWA PARTICULARLY VULNERABLE TRIBAL GROUPS WOMEN OF CHHATTISGARH</dc:title>
  <dc:creator>user</dc:creator>
  <cp:lastModifiedBy>user</cp:lastModifiedBy>
  <cp:revision>45</cp:revision>
  <dcterms:created xsi:type="dcterms:W3CDTF">2019-11-17T16:21:03Z</dcterms:created>
  <dcterms:modified xsi:type="dcterms:W3CDTF">2019-11-18T16:54:09Z</dcterms:modified>
</cp:coreProperties>
</file>